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16"/>
  </p:notesMasterIdLst>
  <p:sldIdLst>
    <p:sldId id="277" r:id="rId2"/>
    <p:sldId id="256" r:id="rId3"/>
    <p:sldId id="257" r:id="rId4"/>
    <p:sldId id="276" r:id="rId5"/>
    <p:sldId id="278" r:id="rId6"/>
    <p:sldId id="271" r:id="rId7"/>
    <p:sldId id="273" r:id="rId8"/>
    <p:sldId id="261" r:id="rId9"/>
    <p:sldId id="262" r:id="rId10"/>
    <p:sldId id="275" r:id="rId11"/>
    <p:sldId id="279" r:id="rId12"/>
    <p:sldId id="272" r:id="rId13"/>
    <p:sldId id="274" r:id="rId14"/>
    <p:sldId id="266" r:id="rId15"/>
  </p:sldIdLst>
  <p:sldSz cx="9144000" cy="6858000" type="screen4x3"/>
  <p:notesSz cx="6858000" cy="9144000"/>
  <p:embeddedFontLst>
    <p:embeddedFont>
      <p:font typeface="Arial Black" panose="020B0A04020102020204" pitchFamily="34" charset="0"/>
      <p:bold r:id="rId17"/>
    </p:embeddedFont>
    <p:embeddedFont>
      <p:font typeface="Tahoma" panose="020B0604030504040204" pitchFamily="34" charset="0"/>
      <p:regular r:id="rId18"/>
      <p:bold r:id="rId19"/>
    </p:embeddedFont>
    <p:embeddedFont>
      <p:font typeface="Calibri" panose="020F0502020204030204" pitchFamily="3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3826" autoAdjust="0"/>
  </p:normalViewPr>
  <p:slideViewPr>
    <p:cSldViewPr snapToGrid="0">
      <p:cViewPr varScale="1">
        <p:scale>
          <a:sx n="78" d="100"/>
          <a:sy n="78" d="100"/>
        </p:scale>
        <p:origin x="1550" y="58"/>
      </p:cViewPr>
      <p:guideLst/>
    </p:cSldViewPr>
  </p:slideViewPr>
  <p:outlineViewPr>
    <p:cViewPr>
      <p:scale>
        <a:sx n="33" d="100"/>
        <a:sy n="33" d="100"/>
      </p:scale>
      <p:origin x="0" y="-154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185523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1" name="Shape 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2" name="Shape 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0870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93" name="Shape 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9959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3" name="Shape 12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Calibri"/>
                <a:ea typeface="Calibri"/>
                <a:cs typeface="Calibri"/>
                <a:sym typeface="Calibri"/>
              </a:rPr>
              <a:t>It is my distinct pleasure to introduce Dr. Bindu Rani. She has been a Postdoctoral Fellow at NASA/Goddard Space Flight Center since July 2016, and will continue to hold that post until June 2019. She was also a Postdoctoral Fellow at the Max-Planck-</a:t>
            </a:r>
            <a:r>
              <a:rPr lang="en-US" sz="1200" b="0" i="0" u="none" strike="noStrike" kern="1200" cap="none" dirty="0" err="1">
                <a:solidFill>
                  <a:schemeClr val="dk1"/>
                </a:solidFill>
                <a:effectLst/>
                <a:latin typeface="Calibri"/>
                <a:ea typeface="Calibri"/>
                <a:cs typeface="Calibri"/>
                <a:sym typeface="Calibri"/>
              </a:rPr>
              <a:t>Institut</a:t>
            </a:r>
            <a:r>
              <a:rPr lang="en-US" sz="1200" b="0" i="0" u="none" strike="noStrike" kern="1200" cap="none" dirty="0">
                <a:solidFill>
                  <a:schemeClr val="dk1"/>
                </a:solidFill>
                <a:effectLst/>
                <a:latin typeface="Calibri"/>
                <a:ea typeface="Calibri"/>
                <a:cs typeface="Calibri"/>
                <a:sym typeface="Calibri"/>
              </a:rPr>
              <a:t> </a:t>
            </a:r>
            <a:r>
              <a:rPr lang="en-US" sz="1200" b="0" i="0" u="none" strike="noStrike" kern="1200" cap="none" dirty="0" err="1">
                <a:solidFill>
                  <a:schemeClr val="dk1"/>
                </a:solidFill>
                <a:effectLst/>
                <a:latin typeface="Calibri"/>
                <a:ea typeface="Calibri"/>
                <a:cs typeface="Calibri"/>
                <a:sym typeface="Calibri"/>
              </a:rPr>
              <a:t>für</a:t>
            </a:r>
            <a:r>
              <a:rPr lang="en-US" sz="1200" b="0" i="0" u="none" strike="noStrike" kern="1200" cap="none" dirty="0">
                <a:solidFill>
                  <a:schemeClr val="dk1"/>
                </a:solidFill>
                <a:effectLst/>
                <a:latin typeface="Calibri"/>
                <a:ea typeface="Calibri"/>
                <a:cs typeface="Calibri"/>
                <a:sym typeface="Calibri"/>
              </a:rPr>
              <a:t> </a:t>
            </a:r>
            <a:r>
              <a:rPr lang="en-US" sz="1200" b="0" i="0" u="none" strike="noStrike" kern="1200" cap="none" dirty="0" err="1">
                <a:solidFill>
                  <a:schemeClr val="dk1"/>
                </a:solidFill>
                <a:effectLst/>
                <a:latin typeface="Calibri"/>
                <a:ea typeface="Calibri"/>
                <a:cs typeface="Calibri"/>
                <a:sym typeface="Calibri"/>
              </a:rPr>
              <a:t>Radioastronomie</a:t>
            </a:r>
            <a:r>
              <a:rPr lang="en-US" sz="1200" b="0" i="0" u="none" strike="noStrike" kern="1200" cap="none" dirty="0">
                <a:solidFill>
                  <a:schemeClr val="dk1"/>
                </a:solidFill>
                <a:effectLst/>
                <a:latin typeface="Calibri"/>
                <a:ea typeface="Calibri"/>
                <a:cs typeface="Calibri"/>
                <a:sym typeface="Calibri"/>
              </a:rPr>
              <a:t> Bonn, Germany from February 2014 to June 2016. She has held visiting scientist and researcher positions at the Korean Very Long Baseline Interferometry Network of the Korea Astronomy and Space Science Institute, and The </a:t>
            </a:r>
            <a:r>
              <a:rPr lang="en-US" sz="1200" b="0" i="0" u="none" strike="noStrike" kern="1200" cap="none" dirty="0" err="1">
                <a:solidFill>
                  <a:schemeClr val="dk1"/>
                </a:solidFill>
                <a:effectLst/>
                <a:latin typeface="Calibri"/>
                <a:ea typeface="Calibri"/>
                <a:cs typeface="Calibri"/>
                <a:sym typeface="Calibri"/>
              </a:rPr>
              <a:t>Gra</a:t>
            </a:r>
            <a:r>
              <a:rPr lang="en-US" sz="1200" b="0" i="0" u="none" strike="noStrike" kern="1200" cap="none" dirty="0">
                <a:solidFill>
                  <a:schemeClr val="dk1"/>
                </a:solidFill>
                <a:effectLst/>
                <a:latin typeface="Calibri"/>
                <a:ea typeface="Calibri"/>
                <a:cs typeface="Calibri"/>
                <a:sym typeface="Calibri"/>
              </a:rPr>
              <a:t>-dig-nan Bordeaux Nuclear Research Center in France. Dr. Rani has experience in Gamma-ray, X-ray, optical, and radio astronomy. Her optical observational experience includes use of the 1.04 meter telescope at AIRES, Na-in-</a:t>
            </a:r>
            <a:r>
              <a:rPr lang="en-US" sz="1200" b="0" i="0" u="none" strike="noStrike" kern="1200" cap="none" dirty="0" err="1">
                <a:solidFill>
                  <a:schemeClr val="dk1"/>
                </a:solidFill>
                <a:effectLst/>
                <a:latin typeface="Calibri"/>
                <a:ea typeface="Calibri"/>
                <a:cs typeface="Calibri"/>
                <a:sym typeface="Calibri"/>
              </a:rPr>
              <a:t>i</a:t>
            </a:r>
            <a:r>
              <a:rPr lang="en-US" sz="1200" b="0" i="0" u="none" strike="noStrike" kern="1200" cap="none" dirty="0">
                <a:solidFill>
                  <a:schemeClr val="dk1"/>
                </a:solidFill>
                <a:effectLst/>
                <a:latin typeface="Calibri"/>
                <a:ea typeface="Calibri"/>
                <a:cs typeface="Calibri"/>
                <a:sym typeface="Calibri"/>
              </a:rPr>
              <a:t>-</a:t>
            </a:r>
            <a:r>
              <a:rPr lang="en-US" sz="1200" b="0" i="0" u="none" strike="noStrike" kern="1200" cap="none" dirty="0" err="1">
                <a:solidFill>
                  <a:schemeClr val="dk1"/>
                </a:solidFill>
                <a:effectLst/>
                <a:latin typeface="Calibri"/>
                <a:ea typeface="Calibri"/>
                <a:cs typeface="Calibri"/>
                <a:sym typeface="Calibri"/>
              </a:rPr>
              <a:t>tal</a:t>
            </a:r>
            <a:r>
              <a:rPr lang="en-US" sz="1200" b="0" i="0" u="none" strike="noStrike" kern="1200" cap="none" dirty="0">
                <a:solidFill>
                  <a:schemeClr val="dk1"/>
                </a:solidFill>
                <a:effectLst/>
                <a:latin typeface="Calibri"/>
                <a:ea typeface="Calibri"/>
                <a:cs typeface="Calibri"/>
                <a:sym typeface="Calibri"/>
              </a:rPr>
              <a:t>, India, and the 1.20 meter telescope at Mount Abu, India. </a:t>
            </a:r>
          </a:p>
          <a:p>
            <a:r>
              <a:rPr lang="en-US" sz="1200" b="0" i="0" u="none" strike="noStrike" kern="1200" cap="none" dirty="0">
                <a:solidFill>
                  <a:schemeClr val="dk1"/>
                </a:solidFill>
                <a:effectLst/>
                <a:latin typeface="Calibri"/>
                <a:ea typeface="Calibri"/>
                <a:cs typeface="Calibri"/>
                <a:sym typeface="Calibri"/>
              </a:rPr>
              <a:t>Among her many achievements, Dr. Rani was awarded the Otto Hahn Medal for outstanding scientific achievements by the Max Planck Society in 2015. She holds Bachelor and Master of Science degrees from University of Delhi and Da-</a:t>
            </a:r>
            <a:r>
              <a:rPr lang="en-US" sz="1200" b="0" i="0" u="none" strike="noStrike" kern="1200" cap="none" dirty="0" err="1">
                <a:solidFill>
                  <a:schemeClr val="dk1"/>
                </a:solidFill>
                <a:effectLst/>
                <a:latin typeface="Calibri"/>
                <a:ea typeface="Calibri"/>
                <a:cs typeface="Calibri"/>
                <a:sym typeface="Calibri"/>
              </a:rPr>
              <a:t>yan</a:t>
            </a:r>
            <a:r>
              <a:rPr lang="en-US" sz="1200" b="0" i="0" u="none" strike="noStrike" kern="1200" cap="none" dirty="0">
                <a:solidFill>
                  <a:schemeClr val="dk1"/>
                </a:solidFill>
                <a:effectLst/>
                <a:latin typeface="Calibri"/>
                <a:ea typeface="Calibri"/>
                <a:cs typeface="Calibri"/>
                <a:sym typeface="Calibri"/>
              </a:rPr>
              <a:t>-and University, respectively, in India. Last, and certainly not least, Dr. Rani completed her </a:t>
            </a:r>
            <a:r>
              <a:rPr lang="en-US" sz="1200" b="0" i="0" u="none" strike="noStrike" kern="1200" cap="none" dirty="0" err="1">
                <a:solidFill>
                  <a:schemeClr val="dk1"/>
                </a:solidFill>
                <a:effectLst/>
                <a:latin typeface="Calibri"/>
                <a:ea typeface="Calibri"/>
                <a:cs typeface="Calibri"/>
                <a:sym typeface="Calibri"/>
              </a:rPr>
              <a:t>Ph.D</a:t>
            </a:r>
            <a:r>
              <a:rPr lang="en-US" sz="1200" b="0" i="0" u="none" strike="noStrike" kern="1200" cap="none" dirty="0">
                <a:solidFill>
                  <a:schemeClr val="dk1"/>
                </a:solidFill>
                <a:effectLst/>
                <a:latin typeface="Calibri"/>
                <a:ea typeface="Calibri"/>
                <a:cs typeface="Calibri"/>
                <a:sym typeface="Calibri"/>
              </a:rPr>
              <a:t> at Max-Planck-</a:t>
            </a:r>
            <a:r>
              <a:rPr lang="en-US" sz="1200" b="0" i="0" u="none" strike="noStrike" kern="1200" cap="none" dirty="0" err="1">
                <a:solidFill>
                  <a:schemeClr val="dk1"/>
                </a:solidFill>
                <a:effectLst/>
                <a:latin typeface="Calibri"/>
                <a:ea typeface="Calibri"/>
                <a:cs typeface="Calibri"/>
                <a:sym typeface="Calibri"/>
              </a:rPr>
              <a:t>Institut</a:t>
            </a:r>
            <a:r>
              <a:rPr lang="en-US" sz="1200" b="0" i="0" u="none" strike="noStrike" kern="1200" cap="none" dirty="0">
                <a:solidFill>
                  <a:schemeClr val="dk1"/>
                </a:solidFill>
                <a:effectLst/>
                <a:latin typeface="Calibri"/>
                <a:ea typeface="Calibri"/>
                <a:cs typeface="Calibri"/>
                <a:sym typeface="Calibri"/>
              </a:rPr>
              <a:t> </a:t>
            </a:r>
            <a:r>
              <a:rPr lang="en-US" sz="1200" b="0" i="0" u="none" strike="noStrike" kern="1200" cap="none" dirty="0" err="1">
                <a:solidFill>
                  <a:schemeClr val="dk1"/>
                </a:solidFill>
                <a:effectLst/>
                <a:latin typeface="Calibri"/>
                <a:ea typeface="Calibri"/>
                <a:cs typeface="Calibri"/>
                <a:sym typeface="Calibri"/>
              </a:rPr>
              <a:t>für</a:t>
            </a:r>
            <a:r>
              <a:rPr lang="en-US" sz="1200" b="0" i="0" u="none" strike="noStrike" kern="1200" cap="none" dirty="0">
                <a:solidFill>
                  <a:schemeClr val="dk1"/>
                </a:solidFill>
                <a:effectLst/>
                <a:latin typeface="Calibri"/>
                <a:ea typeface="Calibri"/>
                <a:cs typeface="Calibri"/>
                <a:sym typeface="Calibri"/>
              </a:rPr>
              <a:t> </a:t>
            </a:r>
            <a:r>
              <a:rPr lang="en-US" sz="1200" b="0" i="0" u="none" strike="noStrike" kern="1200" cap="none" dirty="0" err="1">
                <a:solidFill>
                  <a:schemeClr val="dk1"/>
                </a:solidFill>
                <a:effectLst/>
                <a:latin typeface="Calibri"/>
                <a:ea typeface="Calibri"/>
                <a:cs typeface="Calibri"/>
                <a:sym typeface="Calibri"/>
              </a:rPr>
              <a:t>Radioastronomie</a:t>
            </a:r>
            <a:r>
              <a:rPr lang="en-US" sz="1200" b="0" i="0" u="none" strike="noStrike" kern="1200" cap="none" dirty="0">
                <a:solidFill>
                  <a:schemeClr val="dk1"/>
                </a:solidFill>
                <a:effectLst/>
                <a:latin typeface="Calibri"/>
                <a:ea typeface="Calibri"/>
                <a:cs typeface="Calibri"/>
                <a:sym typeface="Calibri"/>
              </a:rPr>
              <a:t> and University of Köln, both in Germany in 2013.</a:t>
            </a:r>
          </a:p>
        </p:txBody>
      </p:sp>
      <p:sp>
        <p:nvSpPr>
          <p:cNvPr id="124" name="Shape 12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2246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0" name="Shape 1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1" name="Shape 13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1593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7" name="Shape 1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58" name="Shape 15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3411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ctr"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ctr"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492875"/>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600" b="0" i="0" u="none" strike="noStrike" cap="none">
                <a:solidFill>
                  <a:schemeClr val="lt1"/>
                </a:solidFill>
                <a:latin typeface="Calibri"/>
                <a:ea typeface="Calibri"/>
                <a:cs typeface="Calibri"/>
                <a:sym typeface="Calibri"/>
              </a:rPr>
              <a:t>‹#›</a:t>
            </a:fld>
            <a:endParaRPr lang="en-US" sz="16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5" name="Shape 2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6"/>
        <p:cNvGrpSpPr/>
        <p:nvPr/>
      </p:nvGrpSpPr>
      <p:grpSpPr>
        <a:xfrm>
          <a:off x="0" y="0"/>
          <a:ext cx="0" cy="0"/>
          <a:chOff x="0" y="0"/>
          <a:chExt cx="0" cy="0"/>
        </a:xfrm>
      </p:grpSpPr>
      <p:pic>
        <p:nvPicPr>
          <p:cNvPr id="27" name="Shape 27" descr="m46m47_hetlage_f.jpg"/>
          <p:cNvPicPr preferRelativeResize="0"/>
          <p:nvPr/>
        </p:nvPicPr>
        <p:blipFill rotWithShape="1">
          <a:blip r:embed="rId2">
            <a:alphaModFix/>
          </a:blip>
          <a:srcRect l="3514" r="4188"/>
          <a:stretch/>
        </p:blipFill>
        <p:spPr>
          <a:xfrm>
            <a:off x="0" y="0"/>
            <a:ext cx="9144000" cy="6858000"/>
          </a:xfrm>
          <a:prstGeom prst="rect">
            <a:avLst/>
          </a:prstGeom>
          <a:noFill/>
          <a:ln>
            <a:noFill/>
          </a:ln>
        </p:spPr>
      </p:pic>
      <p:sp>
        <p:nvSpPr>
          <p:cNvPr id="28" name="Shape 2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rgbClr val="FFFF00"/>
              </a:buClr>
              <a:buFont typeface="Times New Roman"/>
              <a:buNone/>
              <a:defRPr sz="4800" b="0" i="0" u="none" strike="noStrike" cap="none">
                <a:solidFill>
                  <a:srgbClr val="FFFF0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88900" algn="l" rtl="0">
              <a:spcBef>
                <a:spcPts val="800"/>
              </a:spcBef>
              <a:buClr>
                <a:srgbClr val="FFFF00"/>
              </a:buClr>
              <a:buSzPct val="100000"/>
              <a:buFont typeface="Arial"/>
              <a:buChar char="•"/>
              <a:defRPr sz="4000" b="0" i="0" u="none" strike="noStrike" cap="none">
                <a:solidFill>
                  <a:srgbClr val="FFFF00"/>
                </a:solidFill>
                <a:latin typeface="Times New Roman"/>
                <a:ea typeface="Times New Roman"/>
                <a:cs typeface="Times New Roman"/>
                <a:sym typeface="Times New Roman"/>
              </a:defRPr>
            </a:lvl1pPr>
            <a:lvl2pPr marL="742950" marR="0" lvl="1" indent="-57150" algn="l" rtl="0">
              <a:spcBef>
                <a:spcPts val="720"/>
              </a:spcBef>
              <a:buClr>
                <a:srgbClr val="FFFF00"/>
              </a:buClr>
              <a:buSzPct val="100000"/>
              <a:buFont typeface="Arial"/>
              <a:buChar char="–"/>
              <a:defRPr sz="3600" b="0" i="0" u="none" strike="noStrike" cap="none">
                <a:solidFill>
                  <a:srgbClr val="FFFF00"/>
                </a:solidFill>
                <a:latin typeface="Times New Roman"/>
                <a:ea typeface="Times New Roman"/>
                <a:cs typeface="Times New Roman"/>
                <a:sym typeface="Times New Roman"/>
              </a:defRPr>
            </a:lvl2pPr>
            <a:lvl3pPr marL="1143000" marR="0" lvl="2" indent="-25400" algn="l" rtl="0">
              <a:spcBef>
                <a:spcPts val="640"/>
              </a:spcBef>
              <a:buClr>
                <a:srgbClr val="FFFF00"/>
              </a:buClr>
              <a:buSzPct val="100000"/>
              <a:buFont typeface="Arial"/>
              <a:buChar char="•"/>
              <a:defRPr sz="3200" b="0" i="0" u="none" strike="noStrike" cap="none">
                <a:solidFill>
                  <a:srgbClr val="FFFF00"/>
                </a:solidFill>
                <a:latin typeface="Times New Roman"/>
                <a:ea typeface="Times New Roman"/>
                <a:cs typeface="Times New Roman"/>
                <a:sym typeface="Times New Roman"/>
              </a:defRPr>
            </a:lvl3pPr>
            <a:lvl4pPr marL="1600200" marR="0" lvl="3" indent="-50800" algn="l" rtl="0">
              <a:spcBef>
                <a:spcPts val="560"/>
              </a:spcBef>
              <a:buClr>
                <a:srgbClr val="FFFF00"/>
              </a:buClr>
              <a:buSzPct val="100000"/>
              <a:buFont typeface="Arial"/>
              <a:buChar char="–"/>
              <a:defRPr sz="2800" b="0" i="0" u="none" strike="noStrike" cap="none">
                <a:solidFill>
                  <a:srgbClr val="FFFF00"/>
                </a:solidFill>
                <a:latin typeface="Times New Roman"/>
                <a:ea typeface="Times New Roman"/>
                <a:cs typeface="Times New Roman"/>
                <a:sym typeface="Times New Roman"/>
              </a:defRPr>
            </a:lvl4pPr>
            <a:lvl5pPr marL="2057400" marR="0" lvl="4" indent="-76200" algn="l" rtl="0">
              <a:spcBef>
                <a:spcPts val="480"/>
              </a:spcBef>
              <a:buClr>
                <a:srgbClr val="FFFF00"/>
              </a:buClr>
              <a:buSzPct val="100000"/>
              <a:buFont typeface="Arial"/>
              <a:buChar char="»"/>
              <a:defRPr sz="2400" b="0" i="0" u="none" strike="noStrike" cap="none">
                <a:solidFill>
                  <a:srgbClr val="FFFF00"/>
                </a:solidFill>
                <a:latin typeface="Times New Roman"/>
                <a:ea typeface="Times New Roman"/>
                <a:cs typeface="Times New Roman"/>
                <a:sym typeface="Times New Roman"/>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2" name="Shape 42"/>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3" name="Shape 43"/>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4" name="Shape 44"/>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5" name="Shape 4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6" name="Shape 4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7" name="Shape 4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0" name="Shape 5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1" name="Shape 51"/>
          <p:cNvSpPr txBox="1">
            <a:spLocks noGrp="1"/>
          </p:cNvSpPr>
          <p:nvPr>
            <p:ph type="sldNum" idx="12"/>
          </p:nvPr>
        </p:nvSpPr>
        <p:spPr>
          <a:xfrm>
            <a:off x="70104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2000">
                <a:solidFill>
                  <a:srgbClr val="FFFF00"/>
                </a:solidFill>
                <a:latin typeface="Calibri"/>
                <a:ea typeface="Calibri"/>
                <a:cs typeface="Calibri"/>
                <a:sym typeface="Calibri"/>
              </a:rPr>
              <a:t>‹#›</a:t>
            </a:fld>
            <a:endParaRPr lang="en-US" sz="2000">
              <a:solidFill>
                <a:srgbClr val="FFFF00"/>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56" name="Shape 56"/>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57" name="Shape 5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8" name="Shape 5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2" name="Shape 62"/>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63" name="Shape 63"/>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64" name="Shape 6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 name="Shape 69"/>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5" name="Shape 75"/>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a:t>
            </a:fld>
            <a:endParaRPr lang="en-US" sz="1200">
              <a:solidFill>
                <a:schemeClr val="lt1"/>
              </a:solidFill>
              <a:latin typeface="Calibri"/>
              <a:ea typeface="Calibri"/>
              <a:cs typeface="Calibri"/>
              <a:sym typeface="Calibri"/>
            </a:endParaRPr>
          </a:p>
        </p:txBody>
      </p:sp>
      <p:sp>
        <p:nvSpPr>
          <p:cNvPr id="6" name="TextBox 5"/>
          <p:cNvSpPr txBox="1"/>
          <p:nvPr/>
        </p:nvSpPr>
        <p:spPr>
          <a:xfrm>
            <a:off x="294640" y="5628093"/>
            <a:ext cx="4632960" cy="307777"/>
          </a:xfrm>
          <a:prstGeom prst="rect">
            <a:avLst/>
          </a:prstGeom>
          <a:noFill/>
        </p:spPr>
        <p:txBody>
          <a:bodyPr wrap="square" rtlCol="0">
            <a:spAutoFit/>
          </a:bodyPr>
          <a:lstStyle/>
          <a:p>
            <a:r>
              <a:rPr lang="en-US" dirty="0">
                <a:solidFill>
                  <a:schemeClr val="bg1"/>
                </a:solidFill>
              </a:rPr>
              <a:t>From APOD, September 12, 2017</a:t>
            </a:r>
          </a:p>
        </p:txBody>
      </p:sp>
      <p:pic>
        <p:nvPicPr>
          <p:cNvPr id="7" name="A Total Solar Eclipse Close-Up in Real Tim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4640" y="680501"/>
            <a:ext cx="8595360" cy="4834890"/>
          </a:xfrm>
          <a:prstGeom prst="rect">
            <a:avLst/>
          </a:prstGeom>
        </p:spPr>
      </p:pic>
    </p:spTree>
    <p:extLst>
      <p:ext uri="{BB962C8B-B14F-4D97-AF65-F5344CB8AC3E}">
        <p14:creationId xmlns:p14="http://schemas.microsoft.com/office/powerpoint/2010/main" val="559781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10</a:t>
            </a:fld>
            <a:endParaRPr lang="en-US" sz="1200">
              <a:solidFill>
                <a:schemeClr val="lt1"/>
              </a:solidFill>
              <a:latin typeface="Calibri"/>
              <a:ea typeface="Calibri"/>
              <a:cs typeface="Calibri"/>
              <a:sym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361" y="120332"/>
            <a:ext cx="7772400" cy="5829300"/>
          </a:xfrm>
          <a:prstGeom prst="rect">
            <a:avLst/>
          </a:prstGeom>
        </p:spPr>
      </p:pic>
      <p:sp>
        <p:nvSpPr>
          <p:cNvPr id="5" name="TextBox 4"/>
          <p:cNvSpPr txBox="1"/>
          <p:nvPr/>
        </p:nvSpPr>
        <p:spPr>
          <a:xfrm>
            <a:off x="721361" y="5894685"/>
            <a:ext cx="6120586" cy="461665"/>
          </a:xfrm>
          <a:prstGeom prst="rect">
            <a:avLst/>
          </a:prstGeom>
          <a:noFill/>
        </p:spPr>
        <p:txBody>
          <a:bodyPr wrap="none" rtlCol="0">
            <a:spAutoFit/>
          </a:bodyPr>
          <a:lstStyle/>
          <a:p>
            <a:r>
              <a:rPr lang="en-US" sz="2400" dirty="0">
                <a:solidFill>
                  <a:schemeClr val="bg1"/>
                </a:solidFill>
              </a:rPr>
              <a:t>Sketch by Richard Orr, The Doomsday Star</a:t>
            </a:r>
          </a:p>
        </p:txBody>
      </p:sp>
    </p:spTree>
    <p:extLst>
      <p:ext uri="{BB962C8B-B14F-4D97-AF65-F5344CB8AC3E}">
        <p14:creationId xmlns:p14="http://schemas.microsoft.com/office/powerpoint/2010/main" val="373558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11</a:t>
            </a:fld>
            <a:endParaRPr lang="en-US" sz="1200">
              <a:solidFill>
                <a:schemeClr val="lt1"/>
              </a:solidFill>
              <a:latin typeface="Calibri"/>
              <a:ea typeface="Calibri"/>
              <a:cs typeface="Calibri"/>
              <a:sym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240" y="226060"/>
            <a:ext cx="7645400" cy="5734050"/>
          </a:xfrm>
          <a:prstGeom prst="rect">
            <a:avLst/>
          </a:prstGeom>
        </p:spPr>
      </p:pic>
      <p:sp>
        <p:nvSpPr>
          <p:cNvPr id="5" name="TextBox 4"/>
          <p:cNvSpPr txBox="1"/>
          <p:nvPr/>
        </p:nvSpPr>
        <p:spPr>
          <a:xfrm>
            <a:off x="904240" y="5958175"/>
            <a:ext cx="5766322" cy="400110"/>
          </a:xfrm>
          <a:prstGeom prst="rect">
            <a:avLst/>
          </a:prstGeom>
          <a:noFill/>
        </p:spPr>
        <p:txBody>
          <a:bodyPr wrap="none" rtlCol="0">
            <a:spAutoFit/>
          </a:bodyPr>
          <a:lstStyle/>
          <a:p>
            <a:r>
              <a:rPr lang="en-US" sz="2000" dirty="0">
                <a:solidFill>
                  <a:schemeClr val="bg1"/>
                </a:solidFill>
              </a:rPr>
              <a:t>Bob Savoy, Sketch of Sun on September 7, 2017</a:t>
            </a:r>
          </a:p>
        </p:txBody>
      </p:sp>
    </p:spTree>
    <p:extLst>
      <p:ext uri="{BB962C8B-B14F-4D97-AF65-F5344CB8AC3E}">
        <p14:creationId xmlns:p14="http://schemas.microsoft.com/office/powerpoint/2010/main" val="2131588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12</a:t>
            </a:fld>
            <a:endParaRPr lang="en-US" sz="1200">
              <a:solidFill>
                <a:schemeClr val="lt1"/>
              </a:solidFill>
              <a:latin typeface="Calibri"/>
              <a:ea typeface="Calibri"/>
              <a:cs typeface="Calibri"/>
              <a:sym typeface="Calibri"/>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85" y="0"/>
            <a:ext cx="9646171" cy="6858000"/>
          </a:xfrm>
          <a:prstGeom prst="rect">
            <a:avLst/>
          </a:prstGeom>
        </p:spPr>
      </p:pic>
      <p:sp>
        <p:nvSpPr>
          <p:cNvPr id="4" name="TextBox 3"/>
          <p:cNvSpPr txBox="1"/>
          <p:nvPr/>
        </p:nvSpPr>
        <p:spPr>
          <a:xfrm>
            <a:off x="247650" y="6115050"/>
            <a:ext cx="1556836" cy="523220"/>
          </a:xfrm>
          <a:prstGeom prst="rect">
            <a:avLst/>
          </a:prstGeom>
          <a:noFill/>
        </p:spPr>
        <p:txBody>
          <a:bodyPr wrap="none" rtlCol="0">
            <a:spAutoFit/>
          </a:bodyPr>
          <a:lstStyle/>
          <a:p>
            <a:r>
              <a:rPr lang="en-US" dirty="0">
                <a:solidFill>
                  <a:schemeClr val="bg1"/>
                </a:solidFill>
              </a:rPr>
              <a:t>Summer Triangle</a:t>
            </a:r>
          </a:p>
          <a:p>
            <a:r>
              <a:rPr lang="en-US" dirty="0">
                <a:solidFill>
                  <a:schemeClr val="bg1"/>
                </a:solidFill>
              </a:rPr>
              <a:t>Joe Bohannon</a:t>
            </a:r>
          </a:p>
        </p:txBody>
      </p:sp>
    </p:spTree>
    <p:extLst>
      <p:ext uri="{BB962C8B-B14F-4D97-AF65-F5344CB8AC3E}">
        <p14:creationId xmlns:p14="http://schemas.microsoft.com/office/powerpoint/2010/main" val="3326587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2000" smtClean="0">
                <a:solidFill>
                  <a:srgbClr val="FFFF00"/>
                </a:solidFill>
                <a:latin typeface="Calibri"/>
                <a:ea typeface="Calibri"/>
                <a:cs typeface="Calibri"/>
                <a:sym typeface="Calibri"/>
              </a:rPr>
              <a:t>13</a:t>
            </a:fld>
            <a:endParaRPr lang="en-US" sz="2000">
              <a:solidFill>
                <a:srgbClr val="FFFF00"/>
              </a:solidFill>
              <a:latin typeface="Calibri"/>
              <a:ea typeface="Calibri"/>
              <a:cs typeface="Calibri"/>
              <a:sym typeface="Calibri"/>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647827" cy="430784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5335" y="3679984"/>
            <a:ext cx="4788857" cy="3178016"/>
          </a:xfrm>
          <a:prstGeom prst="rect">
            <a:avLst/>
          </a:prstGeom>
        </p:spPr>
      </p:pic>
    </p:spTree>
    <p:extLst>
      <p:ext uri="{BB962C8B-B14F-4D97-AF65-F5344CB8AC3E}">
        <p14:creationId xmlns:p14="http://schemas.microsoft.com/office/powerpoint/2010/main" val="1941276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00B0F0"/>
              </a:buClr>
              <a:buSzPct val="25000"/>
              <a:buFont typeface="Times New Roman"/>
              <a:buNone/>
            </a:pPr>
            <a:r>
              <a:rPr lang="en-US" sz="4800" b="0" i="0" u="none" strike="noStrike" cap="none">
                <a:solidFill>
                  <a:srgbClr val="00B0F0"/>
                </a:solidFill>
                <a:latin typeface="Times New Roman"/>
                <a:ea typeface="Times New Roman"/>
                <a:cs typeface="Times New Roman"/>
                <a:sym typeface="Times New Roman"/>
              </a:rPr>
              <a:t>Thank You!</a:t>
            </a:r>
          </a:p>
        </p:txBody>
      </p:sp>
      <p:sp>
        <p:nvSpPr>
          <p:cNvPr id="161" name="Shape 161"/>
          <p:cNvSpPr txBox="1">
            <a:spLocks noGrp="1"/>
          </p:cNvSpPr>
          <p:nvPr>
            <p:ph type="body" idx="1"/>
          </p:nvPr>
        </p:nvSpPr>
        <p:spPr>
          <a:xfrm>
            <a:off x="494270" y="1519195"/>
            <a:ext cx="8229600" cy="173200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00FF00"/>
              </a:buClr>
              <a:buSzPct val="25000"/>
              <a:buFont typeface="Arial"/>
              <a:buNone/>
            </a:pPr>
            <a:r>
              <a:rPr lang="en-US" sz="4000" b="0" i="0" u="none" strike="noStrike" cap="none" dirty="0">
                <a:solidFill>
                  <a:srgbClr val="00FF00"/>
                </a:solidFill>
                <a:latin typeface="Times New Roman"/>
                <a:ea typeface="Times New Roman"/>
                <a:cs typeface="Times New Roman"/>
                <a:sym typeface="Times New Roman"/>
              </a:rPr>
              <a:t>Next month’s meeting is on Thursday, </a:t>
            </a:r>
            <a:r>
              <a:rPr lang="en-US" dirty="0">
                <a:solidFill>
                  <a:srgbClr val="00FF00"/>
                </a:solidFill>
              </a:rPr>
              <a:t>October</a:t>
            </a:r>
            <a:r>
              <a:rPr lang="en-US" sz="4000" b="0" i="0" u="none" strike="noStrike" cap="none" dirty="0">
                <a:solidFill>
                  <a:srgbClr val="00FF00"/>
                </a:solidFill>
                <a:latin typeface="Times New Roman"/>
                <a:ea typeface="Times New Roman"/>
                <a:cs typeface="Times New Roman"/>
                <a:sym typeface="Times New Roman"/>
              </a:rPr>
              <a:t> </a:t>
            </a:r>
            <a:r>
              <a:rPr lang="en-US" dirty="0">
                <a:solidFill>
                  <a:srgbClr val="00FF00"/>
                </a:solidFill>
              </a:rPr>
              <a:t>19</a:t>
            </a:r>
            <a:r>
              <a:rPr lang="en-US" baseline="30000" dirty="0">
                <a:solidFill>
                  <a:srgbClr val="00FF00"/>
                </a:solidFill>
              </a:rPr>
              <a:t>th</a:t>
            </a:r>
            <a:r>
              <a:rPr lang="en-US" sz="4000" b="0" i="0" u="none" strike="noStrike" cap="none" dirty="0">
                <a:solidFill>
                  <a:srgbClr val="00FF00"/>
                </a:solidFill>
                <a:latin typeface="Times New Roman"/>
                <a:ea typeface="Times New Roman"/>
                <a:cs typeface="Times New Roman"/>
                <a:sym typeface="Times New Roman"/>
              </a:rPr>
              <a:t>, 2017 at 7 PM</a:t>
            </a:r>
          </a:p>
          <a:p>
            <a:pPr marL="0" marR="0" lvl="0" indent="0" algn="ctr" rtl="0">
              <a:spcBef>
                <a:spcPts val="800"/>
              </a:spcBef>
              <a:buClr>
                <a:srgbClr val="FFFF00"/>
              </a:buClr>
              <a:buSzPct val="25000"/>
              <a:buFont typeface="Arial"/>
              <a:buNone/>
            </a:pPr>
            <a:endParaRPr sz="4000" b="0" i="0" u="none" strike="noStrike" cap="none" dirty="0">
              <a:solidFill>
                <a:srgbClr val="00FF00"/>
              </a:solidFill>
              <a:latin typeface="Times New Roman"/>
              <a:ea typeface="Times New Roman"/>
              <a:cs typeface="Times New Roman"/>
              <a:sym typeface="Times New Roman"/>
            </a:endParaRPr>
          </a:p>
        </p:txBody>
      </p:sp>
      <p:sp>
        <p:nvSpPr>
          <p:cNvPr id="162" name="Shape 162"/>
          <p:cNvSpPr txBox="1"/>
          <p:nvPr/>
        </p:nvSpPr>
        <p:spPr>
          <a:xfrm>
            <a:off x="508289" y="3196791"/>
            <a:ext cx="8172042" cy="3216707"/>
          </a:xfrm>
          <a:prstGeom prst="rect">
            <a:avLst/>
          </a:prstGeom>
          <a:noFill/>
          <a:ln>
            <a:noFill/>
          </a:ln>
        </p:spPr>
        <p:txBody>
          <a:bodyPr lIns="91425" tIns="45700" rIns="91425" bIns="45700" anchor="t" anchorCtr="0">
            <a:noAutofit/>
          </a:bodyPr>
          <a:lstStyle/>
          <a:p>
            <a:pPr marL="0" marR="0" lvl="0" indent="0" algn="ctr" rtl="0">
              <a:lnSpc>
                <a:spcPct val="100000"/>
              </a:lnSpc>
              <a:spcBef>
                <a:spcPts val="800"/>
              </a:spcBef>
              <a:spcAft>
                <a:spcPts val="0"/>
              </a:spcAft>
              <a:buClr>
                <a:srgbClr val="FFFF00"/>
              </a:buClr>
              <a:buSzPct val="25000"/>
              <a:buFont typeface="Arial"/>
              <a:buNone/>
            </a:pPr>
            <a:r>
              <a:rPr lang="en-US" sz="4000" dirty="0">
                <a:solidFill>
                  <a:schemeClr val="bg1"/>
                </a:solidFill>
                <a:latin typeface="Times New Roman"/>
                <a:ea typeface="Times New Roman"/>
                <a:cs typeface="Times New Roman"/>
                <a:sym typeface="Times New Roman"/>
              </a:rPr>
              <a:t>Dennis Conti</a:t>
            </a:r>
            <a:endParaRPr lang="en-US" sz="2000" dirty="0">
              <a:solidFill>
                <a:schemeClr val="bg1"/>
              </a:solidFill>
              <a:latin typeface="Times New Roman"/>
              <a:ea typeface="Times New Roman"/>
              <a:cs typeface="Times New Roman"/>
              <a:sym typeface="Times New Roman"/>
            </a:endParaRPr>
          </a:p>
          <a:p>
            <a:pPr marL="0" marR="0" lvl="0" indent="0" algn="ctr" rtl="0">
              <a:lnSpc>
                <a:spcPct val="100000"/>
              </a:lnSpc>
              <a:spcBef>
                <a:spcPts val="800"/>
              </a:spcBef>
              <a:spcAft>
                <a:spcPts val="0"/>
              </a:spcAft>
              <a:buClr>
                <a:srgbClr val="FFFF00"/>
              </a:buClr>
              <a:buSzPct val="25000"/>
              <a:buFont typeface="Arial"/>
              <a:buNone/>
            </a:pPr>
            <a:endParaRPr lang="en-US" sz="2000" dirty="0">
              <a:solidFill>
                <a:srgbClr val="FFFF00"/>
              </a:solidFill>
              <a:latin typeface="Times New Roman"/>
              <a:ea typeface="Calibri"/>
              <a:cs typeface="Times New Roman"/>
              <a:sym typeface="Times New Roman"/>
            </a:endParaRPr>
          </a:p>
          <a:p>
            <a:pPr lvl="0" algn="ctr">
              <a:spcBef>
                <a:spcPts val="800"/>
              </a:spcBef>
              <a:buClr>
                <a:srgbClr val="FFFF00"/>
              </a:buClr>
              <a:buSzPct val="25000"/>
            </a:pPr>
            <a:r>
              <a:rPr lang="en-US" sz="3200" dirty="0">
                <a:solidFill>
                  <a:schemeClr val="bg1"/>
                </a:solidFill>
                <a:latin typeface="Calibri"/>
                <a:ea typeface="Calibri"/>
                <a:cs typeface="Calibri"/>
                <a:sym typeface="Calibri"/>
              </a:rPr>
              <a:t>High Precision Exoplanet Observations with Amateur Telescopes</a:t>
            </a:r>
          </a:p>
        </p:txBody>
      </p:sp>
      <p:sp>
        <p:nvSpPr>
          <p:cNvPr id="163" name="Shape 163"/>
          <p:cNvSpPr/>
          <p:nvPr/>
        </p:nvSpPr>
        <p:spPr>
          <a:xfrm>
            <a:off x="8562975" y="5598317"/>
            <a:ext cx="247649" cy="142875"/>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descr="m46m47_hetlage_f.jpg"/>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85" name="Shape 85"/>
          <p:cNvSpPr txBox="1"/>
          <p:nvPr/>
        </p:nvSpPr>
        <p:spPr>
          <a:xfrm>
            <a:off x="1687436" y="457200"/>
            <a:ext cx="5769126" cy="378565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8000" b="0" i="0" u="none" strike="noStrike" cap="none">
                <a:solidFill>
                  <a:srgbClr val="FFFF00"/>
                </a:solidFill>
                <a:latin typeface="Times New Roman"/>
                <a:ea typeface="Times New Roman"/>
                <a:cs typeface="Times New Roman"/>
                <a:sym typeface="Times New Roman"/>
              </a:rPr>
              <a:t>Howard </a:t>
            </a:r>
          </a:p>
          <a:p>
            <a:pPr marL="0" marR="0" lvl="0" indent="0" algn="ctr" rtl="0">
              <a:spcBef>
                <a:spcPts val="0"/>
              </a:spcBef>
              <a:buSzPct val="25000"/>
              <a:buNone/>
            </a:pPr>
            <a:r>
              <a:rPr lang="en-US" sz="8000" b="0" i="0" u="none" strike="noStrike" cap="none">
                <a:solidFill>
                  <a:srgbClr val="FFFF00"/>
                </a:solidFill>
                <a:latin typeface="Times New Roman"/>
                <a:ea typeface="Times New Roman"/>
                <a:cs typeface="Times New Roman"/>
                <a:sym typeface="Times New Roman"/>
              </a:rPr>
              <a:t>Astronomical</a:t>
            </a:r>
          </a:p>
          <a:p>
            <a:pPr marL="0" marR="0" lvl="0" indent="0" algn="ctr" rtl="0">
              <a:spcBef>
                <a:spcPts val="0"/>
              </a:spcBef>
              <a:buSzPct val="25000"/>
              <a:buNone/>
            </a:pPr>
            <a:r>
              <a:rPr lang="en-US" sz="8000" b="0" i="0" u="none" strike="noStrike" cap="none">
                <a:solidFill>
                  <a:srgbClr val="FFFF00"/>
                </a:solidFill>
                <a:latin typeface="Times New Roman"/>
                <a:ea typeface="Times New Roman"/>
                <a:cs typeface="Times New Roman"/>
                <a:sym typeface="Times New Roman"/>
              </a:rPr>
              <a:t>League</a:t>
            </a:r>
          </a:p>
        </p:txBody>
      </p:sp>
      <p:sp>
        <p:nvSpPr>
          <p:cNvPr id="86" name="Shape 86"/>
          <p:cNvSpPr txBox="1"/>
          <p:nvPr/>
        </p:nvSpPr>
        <p:spPr>
          <a:xfrm>
            <a:off x="3614057" y="4800600"/>
            <a:ext cx="4163035"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dirty="0">
                <a:solidFill>
                  <a:srgbClr val="FFFF00"/>
                </a:solidFill>
                <a:latin typeface="Times New Roman"/>
                <a:ea typeface="Times New Roman"/>
                <a:cs typeface="Times New Roman"/>
                <a:sym typeface="Times New Roman"/>
              </a:rPr>
              <a:t>September 21</a:t>
            </a:r>
            <a:r>
              <a:rPr lang="en-US" sz="3600" b="0" i="0" u="none" strike="noStrike" cap="none" baseline="30000" dirty="0">
                <a:solidFill>
                  <a:srgbClr val="FFFF00"/>
                </a:solidFill>
                <a:latin typeface="Times New Roman"/>
                <a:ea typeface="Times New Roman"/>
                <a:cs typeface="Times New Roman"/>
                <a:sym typeface="Times New Roman"/>
              </a:rPr>
              <a:t>st</a:t>
            </a:r>
            <a:r>
              <a:rPr lang="en-US" sz="3600" b="0" i="0" u="none" strike="noStrike" cap="none" dirty="0">
                <a:solidFill>
                  <a:srgbClr val="FFFF00"/>
                </a:solidFill>
                <a:latin typeface="Times New Roman"/>
                <a:ea typeface="Times New Roman"/>
                <a:cs typeface="Times New Roman"/>
                <a:sym typeface="Times New Roman"/>
              </a:rPr>
              <a:t>, 2017</a:t>
            </a:r>
          </a:p>
        </p:txBody>
      </p:sp>
      <p:pic>
        <p:nvPicPr>
          <p:cNvPr id="87" name="Shape 87" descr="HAL10Logo4.png"/>
          <p:cNvPicPr preferRelativeResize="0"/>
          <p:nvPr/>
        </p:nvPicPr>
        <p:blipFill rotWithShape="1">
          <a:blip r:embed="rId4">
            <a:alphaModFix/>
          </a:blip>
          <a:srcRect/>
          <a:stretch/>
        </p:blipFill>
        <p:spPr>
          <a:xfrm>
            <a:off x="0" y="3513405"/>
            <a:ext cx="3344594" cy="3344594"/>
          </a:xfrm>
          <a:prstGeom prst="rect">
            <a:avLst/>
          </a:prstGeom>
          <a:noFill/>
          <a:ln>
            <a:noFill/>
          </a:ln>
        </p:spPr>
      </p:pic>
      <p:sp>
        <p:nvSpPr>
          <p:cNvPr id="88" name="Shape 88"/>
          <p:cNvSpPr/>
          <p:nvPr/>
        </p:nvSpPr>
        <p:spPr>
          <a:xfrm>
            <a:off x="1957388" y="4529137"/>
            <a:ext cx="542925" cy="442912"/>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89" name="Shape 89"/>
          <p:cNvSpPr txBox="1"/>
          <p:nvPr/>
        </p:nvSpPr>
        <p:spPr>
          <a:xfrm>
            <a:off x="1909763" y="4567237"/>
            <a:ext cx="819147"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a:solidFill>
                  <a:schemeClr val="lt1"/>
                </a:solidFill>
                <a:latin typeface="Arial Black"/>
                <a:ea typeface="Arial Black"/>
                <a:cs typeface="Arial Black"/>
                <a:sym typeface="Arial Black"/>
              </a:rPr>
              <a:t>17</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Shape 95" descr="m46m47_hetlage_f.jpg"/>
          <p:cNvPicPr preferRelativeResize="0"/>
          <p:nvPr/>
        </p:nvPicPr>
        <p:blipFill rotWithShape="1">
          <a:blip r:embed="rId3">
            <a:alphaModFix/>
          </a:blip>
          <a:srcRect l="3514" r="4188"/>
          <a:stretch/>
        </p:blipFill>
        <p:spPr>
          <a:xfrm>
            <a:off x="0" y="44970"/>
            <a:ext cx="9144000" cy="6858000"/>
          </a:xfrm>
          <a:prstGeom prst="rect">
            <a:avLst/>
          </a:prstGeom>
          <a:noFill/>
          <a:ln>
            <a:noFill/>
          </a:ln>
        </p:spPr>
      </p:pic>
      <p:sp>
        <p:nvSpPr>
          <p:cNvPr id="96" name="Shape 96"/>
          <p:cNvSpPr txBox="1"/>
          <p:nvPr/>
        </p:nvSpPr>
        <p:spPr>
          <a:xfrm>
            <a:off x="457200" y="2015685"/>
            <a:ext cx="8229600" cy="2968487"/>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538CD5"/>
              </a:buClr>
              <a:buSzPct val="25000"/>
              <a:buFont typeface="Times New Roman"/>
              <a:buNone/>
            </a:pPr>
            <a:r>
              <a:rPr lang="en-US" sz="7200" b="1" i="0" u="none" strike="noStrike" cap="none">
                <a:solidFill>
                  <a:srgbClr val="538CD5"/>
                </a:solidFill>
                <a:latin typeface="Times New Roman"/>
                <a:ea typeface="Times New Roman"/>
                <a:cs typeface="Times New Roman"/>
                <a:sym typeface="Times New Roman"/>
              </a:rPr>
              <a:t>Introductions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Goodbye Cassini!</a:t>
            </a:r>
          </a:p>
        </p:txBody>
      </p:sp>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4</a:t>
            </a:fld>
            <a:endParaRPr lang="en-US" sz="1200">
              <a:solidFill>
                <a:schemeClr val="lt1"/>
              </a:solidFill>
              <a:latin typeface="Calibri"/>
              <a:ea typeface="Calibri"/>
              <a:cs typeface="Calibri"/>
              <a:sym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5143" y="1417637"/>
            <a:ext cx="4848853" cy="4876800"/>
          </a:xfrm>
          <a:prstGeom prst="rect">
            <a:avLst/>
          </a:prstGeom>
        </p:spPr>
      </p:pic>
      <p:sp>
        <p:nvSpPr>
          <p:cNvPr id="5" name="TextBox 4"/>
          <p:cNvSpPr txBox="1"/>
          <p:nvPr/>
        </p:nvSpPr>
        <p:spPr>
          <a:xfrm>
            <a:off x="568960" y="3261360"/>
            <a:ext cx="3044423" cy="1754326"/>
          </a:xfrm>
          <a:prstGeom prst="rect">
            <a:avLst/>
          </a:prstGeom>
          <a:noFill/>
        </p:spPr>
        <p:txBody>
          <a:bodyPr wrap="none" rtlCol="0">
            <a:spAutoFit/>
          </a:bodyPr>
          <a:lstStyle/>
          <a:p>
            <a:r>
              <a:rPr lang="en-US" sz="2400" dirty="0">
                <a:solidFill>
                  <a:schemeClr val="bg1"/>
                </a:solidFill>
              </a:rPr>
              <a:t>Cassini’s final image</a:t>
            </a:r>
          </a:p>
          <a:p>
            <a:r>
              <a:rPr lang="en-US" sz="2400" dirty="0">
                <a:solidFill>
                  <a:schemeClr val="bg1"/>
                </a:solidFill>
              </a:rPr>
              <a:t>September 15, 2017</a:t>
            </a:r>
          </a:p>
          <a:p>
            <a:endParaRPr lang="en-US" sz="2400" dirty="0">
              <a:solidFill>
                <a:schemeClr val="bg1"/>
              </a:solidFill>
            </a:endParaRPr>
          </a:p>
          <a:p>
            <a:r>
              <a:rPr lang="en-US" sz="1600" dirty="0">
                <a:solidFill>
                  <a:schemeClr val="bg1"/>
                </a:solidFill>
              </a:rPr>
              <a:t>NASA, JPL-CAL Tech, </a:t>
            </a:r>
          </a:p>
          <a:p>
            <a:r>
              <a:rPr lang="en-US" sz="1600" dirty="0">
                <a:solidFill>
                  <a:schemeClr val="bg1"/>
                </a:solidFill>
              </a:rPr>
              <a:t>and Space Science Institute</a:t>
            </a:r>
          </a:p>
        </p:txBody>
      </p:sp>
    </p:spTree>
    <p:extLst>
      <p:ext uri="{BB962C8B-B14F-4D97-AF65-F5344CB8AC3E}">
        <p14:creationId xmlns:p14="http://schemas.microsoft.com/office/powerpoint/2010/main" val="607114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55917"/>
            <a:ext cx="8229600" cy="1143000"/>
          </a:xfrm>
        </p:spPr>
        <p:txBody>
          <a:bodyPr/>
          <a:lstStyle/>
          <a:p>
            <a:pPr algn="l"/>
            <a:r>
              <a:rPr lang="en-US" dirty="0"/>
              <a:t>RNC Open House</a:t>
            </a:r>
            <a:br>
              <a:rPr lang="en-US" dirty="0"/>
            </a:br>
            <a:r>
              <a:rPr lang="en-US" sz="3600" dirty="0"/>
              <a:t>Sunday, September 16th</a:t>
            </a:r>
            <a:endParaRPr lang="en-US" dirty="0"/>
          </a:p>
        </p:txBody>
      </p:sp>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5</a:t>
            </a:fld>
            <a:endParaRPr lang="en-US" sz="1200">
              <a:solidFill>
                <a:schemeClr val="lt1"/>
              </a:solidFill>
              <a:latin typeface="Calibri"/>
              <a:ea typeface="Calibri"/>
              <a:cs typeface="Calibri"/>
              <a:sym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399" y="1631950"/>
            <a:ext cx="6299200" cy="4724400"/>
          </a:xfrm>
          <a:prstGeom prst="rect">
            <a:avLst/>
          </a:prstGeom>
        </p:spPr>
      </p:pic>
    </p:spTree>
    <p:extLst>
      <p:ext uri="{BB962C8B-B14F-4D97-AF65-F5344CB8AC3E}">
        <p14:creationId xmlns:p14="http://schemas.microsoft.com/office/powerpoint/2010/main" val="4011484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Upcoming Events</a:t>
            </a:r>
          </a:p>
        </p:txBody>
      </p:sp>
      <p:sp>
        <p:nvSpPr>
          <p:cNvPr id="4" name="Text Placeholder 3"/>
          <p:cNvSpPr>
            <a:spLocks noGrp="1"/>
          </p:cNvSpPr>
          <p:nvPr>
            <p:ph type="body" idx="1"/>
          </p:nvPr>
        </p:nvSpPr>
        <p:spPr>
          <a:xfrm>
            <a:off x="457200" y="1883229"/>
            <a:ext cx="8229600" cy="4242934"/>
          </a:xfrm>
        </p:spPr>
        <p:txBody>
          <a:bodyPr/>
          <a:lstStyle/>
          <a:p>
            <a:pPr marL="254000" indent="0" algn="ctr">
              <a:buNone/>
            </a:pPr>
            <a:r>
              <a:rPr lang="en-US" sz="2800" dirty="0"/>
              <a:t>HAL Events – Alpha Ridge Park</a:t>
            </a:r>
          </a:p>
          <a:p>
            <a:pPr marL="254000" indent="0">
              <a:buNone/>
            </a:pPr>
            <a:r>
              <a:rPr lang="en-US" sz="2800" dirty="0"/>
              <a:t>Sept 30</a:t>
            </a:r>
            <a:r>
              <a:rPr lang="en-US" sz="2800" baseline="30000" dirty="0"/>
              <a:t>th</a:t>
            </a:r>
            <a:r>
              <a:rPr lang="en-US" sz="2800" dirty="0"/>
              <a:t> at 7pm– Public Star Party</a:t>
            </a:r>
          </a:p>
          <a:p>
            <a:pPr marL="254000" indent="0">
              <a:buNone/>
            </a:pPr>
            <a:r>
              <a:rPr lang="en-US" sz="2800" dirty="0"/>
              <a:t>Oct 21</a:t>
            </a:r>
            <a:r>
              <a:rPr lang="en-US" sz="2800" baseline="30000" dirty="0"/>
              <a:t>st</a:t>
            </a:r>
            <a:r>
              <a:rPr lang="en-US" sz="2800" dirty="0"/>
              <a:t> at 6:30pm – Members’ Star Party</a:t>
            </a:r>
          </a:p>
          <a:p>
            <a:pPr marL="254000" indent="0">
              <a:buNone/>
            </a:pPr>
            <a:r>
              <a:rPr lang="en-US" sz="2800" dirty="0"/>
              <a:t>Oct 28</a:t>
            </a:r>
            <a:r>
              <a:rPr lang="en-US" sz="2800" baseline="30000" dirty="0"/>
              <a:t>th</a:t>
            </a:r>
            <a:r>
              <a:rPr lang="en-US" sz="2800" dirty="0"/>
              <a:t> at 6pm – Public (STEM) Star Party</a:t>
            </a:r>
          </a:p>
          <a:p>
            <a:pPr marL="254000" indent="0" algn="ctr">
              <a:buNone/>
            </a:pPr>
            <a:endParaRPr lang="en-US" sz="2800" dirty="0"/>
          </a:p>
          <a:p>
            <a:pPr marL="254000" indent="0" algn="ctr">
              <a:buNone/>
            </a:pPr>
            <a:r>
              <a:rPr lang="en-US" sz="2800" dirty="0"/>
              <a:t>Regional Events</a:t>
            </a:r>
          </a:p>
          <a:p>
            <a:pPr marL="254000" indent="0">
              <a:buNone/>
            </a:pPr>
            <a:r>
              <a:rPr lang="en-US" sz="2800" dirty="0"/>
              <a:t>Sept 22-24 – Black Forest, Cherry Springs, PA Star Party</a:t>
            </a:r>
          </a:p>
        </p:txBody>
      </p:sp>
      <p:sp>
        <p:nvSpPr>
          <p:cNvPr id="3" name="Slide Number Placeholder 2"/>
          <p:cNvSpPr>
            <a:spLocks noGrp="1"/>
          </p:cNvSpPr>
          <p:nvPr>
            <p:ph type="sldNum" idx="4294967295"/>
          </p:nvPr>
        </p:nvSpPr>
        <p:spPr>
          <a:xfrm>
            <a:off x="7010400" y="6356350"/>
            <a:ext cx="2133600" cy="365125"/>
          </a:xfrm>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6</a:t>
            </a:fld>
            <a:endParaRPr lang="en-US"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37730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1" y="601208"/>
            <a:ext cx="8229600" cy="1143000"/>
          </a:xfrm>
        </p:spPr>
        <p:txBody>
          <a:bodyPr/>
          <a:lstStyle/>
          <a:p>
            <a:r>
              <a:rPr lang="en-US" dirty="0"/>
              <a:t>NASA Solar System Ambassador Program</a:t>
            </a:r>
          </a:p>
        </p:txBody>
      </p:sp>
      <p:sp>
        <p:nvSpPr>
          <p:cNvPr id="3" name="Text Placeholder 2"/>
          <p:cNvSpPr>
            <a:spLocks noGrp="1"/>
          </p:cNvSpPr>
          <p:nvPr>
            <p:ph type="body" idx="1"/>
          </p:nvPr>
        </p:nvSpPr>
        <p:spPr>
          <a:xfrm>
            <a:off x="555171" y="1959429"/>
            <a:ext cx="8229600" cy="4525963"/>
          </a:xfrm>
        </p:spPr>
        <p:txBody>
          <a:bodyPr/>
          <a:lstStyle/>
          <a:p>
            <a:r>
              <a:rPr lang="en-US" sz="3600" dirty="0"/>
              <a:t>Be a NASA public engagement representative</a:t>
            </a:r>
          </a:p>
          <a:p>
            <a:endParaRPr lang="en-US" sz="2000" dirty="0"/>
          </a:p>
          <a:p>
            <a:r>
              <a:rPr lang="en-US" sz="3600" dirty="0"/>
              <a:t>Accepting applications through September 30</a:t>
            </a:r>
            <a:r>
              <a:rPr lang="en-US" sz="3600" baseline="30000" dirty="0"/>
              <a:t>th</a:t>
            </a:r>
            <a:r>
              <a:rPr lang="en-US" sz="3600" dirty="0"/>
              <a:t> for 2018</a:t>
            </a:r>
          </a:p>
          <a:p>
            <a:endParaRPr lang="en-US" sz="1800" dirty="0"/>
          </a:p>
          <a:p>
            <a:r>
              <a:rPr lang="en-US" sz="3600" dirty="0"/>
              <a:t>Application URL: </a:t>
            </a:r>
            <a:r>
              <a:rPr lang="en-US" sz="2400" dirty="0">
                <a:solidFill>
                  <a:schemeClr val="bg1"/>
                </a:solidFill>
                <a:latin typeface="+mn-lt"/>
              </a:rPr>
              <a:t>https://solarsystem.nasa.gov/ssa/aoapplication.cfm</a:t>
            </a:r>
            <a:endParaRPr lang="en-US" dirty="0">
              <a:solidFill>
                <a:schemeClr val="bg1"/>
              </a:solidFill>
              <a:latin typeface="+mn-lt"/>
            </a:endParaRPr>
          </a:p>
        </p:txBody>
      </p:sp>
    </p:spTree>
    <p:extLst>
      <p:ext uri="{BB962C8B-B14F-4D97-AF65-F5344CB8AC3E}">
        <p14:creationId xmlns:p14="http://schemas.microsoft.com/office/powerpoint/2010/main" val="1581890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494270" y="455386"/>
            <a:ext cx="8229600" cy="56896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FFFF00"/>
              </a:buClr>
              <a:buSzPct val="25000"/>
              <a:buFont typeface="Arial"/>
              <a:buNone/>
            </a:pPr>
            <a:endParaRPr sz="2400" b="1" i="0" u="none" strike="noStrike" cap="none" dirty="0">
              <a:solidFill>
                <a:srgbClr val="00B0F0"/>
              </a:solidFill>
              <a:sym typeface="Times New Roman"/>
            </a:endParaRPr>
          </a:p>
          <a:p>
            <a:pPr marL="0" marR="0" lvl="0" indent="0" algn="ctr" rtl="0">
              <a:spcBef>
                <a:spcPts val="1200"/>
              </a:spcBef>
              <a:spcAft>
                <a:spcPts val="0"/>
              </a:spcAft>
              <a:buClr>
                <a:srgbClr val="FFFF00"/>
              </a:buClr>
              <a:buSzPct val="25000"/>
              <a:buFont typeface="Arial"/>
              <a:buNone/>
            </a:pPr>
            <a:r>
              <a:rPr lang="en-US" b="1" i="0" u="none" strike="noStrike" cap="none" dirty="0">
                <a:solidFill>
                  <a:srgbClr val="00B0F0"/>
                </a:solidFill>
                <a:sym typeface="Times New Roman"/>
              </a:rPr>
              <a:t>This Evening’s Speaker</a:t>
            </a:r>
            <a:endParaRPr lang="en-US" sz="3600" b="1" i="0" u="none" strike="noStrike" cap="none" dirty="0">
              <a:solidFill>
                <a:srgbClr val="00B0F0"/>
              </a:solidFill>
              <a:sym typeface="Times New Roman"/>
            </a:endParaRPr>
          </a:p>
          <a:p>
            <a:pPr marL="0" lvl="0" indent="0" algn="ctr">
              <a:spcBef>
                <a:spcPts val="1200"/>
              </a:spcBef>
              <a:buSzPct val="25000"/>
              <a:buNone/>
            </a:pPr>
            <a:endParaRPr lang="en-US" sz="3600" dirty="0">
              <a:solidFill>
                <a:schemeClr val="bg1"/>
              </a:solidFill>
            </a:endParaRPr>
          </a:p>
          <a:p>
            <a:pPr marL="0" lvl="0" indent="0" algn="ctr">
              <a:spcBef>
                <a:spcPts val="1200"/>
              </a:spcBef>
              <a:buSzPct val="25000"/>
              <a:buNone/>
            </a:pPr>
            <a:r>
              <a:rPr lang="en-US" sz="3600" dirty="0">
                <a:solidFill>
                  <a:schemeClr val="bg1"/>
                </a:solidFill>
              </a:rPr>
              <a:t>Jim Johnson</a:t>
            </a:r>
            <a:endParaRPr lang="en-US" sz="3600" dirty="0"/>
          </a:p>
          <a:p>
            <a:pPr marL="0" lvl="0" indent="0" algn="ctr">
              <a:spcBef>
                <a:spcPts val="1200"/>
              </a:spcBef>
              <a:buSzPct val="25000"/>
              <a:buNone/>
            </a:pPr>
            <a:endParaRPr lang="en-US" sz="3600" dirty="0"/>
          </a:p>
          <a:p>
            <a:pPr marL="0" lvl="0" indent="0" algn="ctr">
              <a:spcBef>
                <a:spcPts val="1200"/>
              </a:spcBef>
              <a:buSzPct val="25000"/>
              <a:buNone/>
            </a:pPr>
            <a:r>
              <a:rPr lang="en-US" sz="3600" dirty="0"/>
              <a:t>The Great American Eclipse of 2017:</a:t>
            </a:r>
            <a:endParaRPr lang="en-US" sz="3200" dirty="0"/>
          </a:p>
          <a:p>
            <a:pPr marL="0" lvl="0" indent="0" algn="ctr">
              <a:spcBef>
                <a:spcPts val="1200"/>
              </a:spcBef>
              <a:buSzPct val="25000"/>
              <a:buNone/>
            </a:pPr>
            <a:r>
              <a:rPr lang="en-US" sz="2800" dirty="0"/>
              <a:t>The Collective Experience of the</a:t>
            </a:r>
          </a:p>
          <a:p>
            <a:pPr marL="0" lvl="0" indent="0" algn="ctr">
              <a:spcBef>
                <a:spcPts val="1200"/>
              </a:spcBef>
              <a:buSzPct val="25000"/>
              <a:buNone/>
            </a:pPr>
            <a:r>
              <a:rPr lang="en-US" sz="2800" dirty="0"/>
              <a:t>Howard Astronomical League</a:t>
            </a:r>
            <a:endParaRPr lang="en-US" sz="3200" b="0" i="0" u="none" strike="noStrike" cap="none" dirty="0">
              <a:solidFill>
                <a:srgbClr val="FFFF00"/>
              </a:solidFill>
              <a:sym typeface="Times New Roman"/>
            </a:endParaRPr>
          </a:p>
        </p:txBody>
      </p:sp>
      <p:sp>
        <p:nvSpPr>
          <p:cNvPr id="127" name="Shape 127"/>
          <p:cNvSpPr/>
          <p:nvPr/>
        </p:nvSpPr>
        <p:spPr>
          <a:xfrm>
            <a:off x="8562975" y="5598317"/>
            <a:ext cx="247649" cy="142875"/>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p:nvPr/>
        </p:nvSpPr>
        <p:spPr>
          <a:xfrm>
            <a:off x="596900" y="33920"/>
            <a:ext cx="8229600" cy="658158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538CD5"/>
              </a:buClr>
              <a:buSzPct val="25000"/>
              <a:buFont typeface="Times New Roman"/>
              <a:buNone/>
            </a:pPr>
            <a:r>
              <a:rPr lang="en-US" sz="6000" b="1" i="0" u="none" strike="noStrike" cap="none">
                <a:solidFill>
                  <a:srgbClr val="538CD5"/>
                </a:solidFill>
                <a:latin typeface="Times New Roman"/>
                <a:ea typeface="Times New Roman"/>
                <a:cs typeface="Times New Roman"/>
                <a:sym typeface="Times New Roman"/>
              </a:rPr>
              <a:t>Member’s astrophotos</a:t>
            </a:r>
          </a:p>
          <a:p>
            <a:pPr marL="0" marR="0" lvl="0" indent="0" algn="ctr" rtl="0">
              <a:lnSpc>
                <a:spcPct val="100000"/>
              </a:lnSpc>
              <a:spcBef>
                <a:spcPts val="0"/>
              </a:spcBef>
              <a:spcAft>
                <a:spcPts val="0"/>
              </a:spcAft>
              <a:buClr>
                <a:srgbClr val="538CD5"/>
              </a:buClr>
              <a:buSzPct val="25000"/>
              <a:buFont typeface="Times New Roman"/>
              <a:buNone/>
            </a:pPr>
            <a:r>
              <a:rPr lang="en-US" sz="6000" b="1">
                <a:solidFill>
                  <a:srgbClr val="538CD5"/>
                </a:solidFill>
                <a:latin typeface="Times New Roman"/>
                <a:ea typeface="Times New Roman"/>
                <a:cs typeface="Times New Roman"/>
                <a:sym typeface="Times New Roman"/>
              </a:rPr>
              <a:t>and sketches</a:t>
            </a:r>
          </a:p>
        </p:txBody>
      </p:sp>
    </p:spTree>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FFFF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40451</TotalTime>
  <Words>426</Words>
  <Application>Microsoft Office PowerPoint</Application>
  <PresentationFormat>On-screen Show (4:3)</PresentationFormat>
  <Paragraphs>62</Paragraphs>
  <Slides>14</Slides>
  <Notes>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 Black</vt:lpstr>
      <vt:lpstr>Times New Roman</vt:lpstr>
      <vt:lpstr>Tahoma</vt:lpstr>
      <vt:lpstr>Calibri</vt:lpstr>
      <vt:lpstr>Arial</vt:lpstr>
      <vt:lpstr>Office Theme</vt:lpstr>
      <vt:lpstr>PowerPoint Presentation</vt:lpstr>
      <vt:lpstr>PowerPoint Presentation</vt:lpstr>
      <vt:lpstr>PowerPoint Presentation</vt:lpstr>
      <vt:lpstr>Goodbye Cassini!</vt:lpstr>
      <vt:lpstr>RNC Open House Sunday, September 16th</vt:lpstr>
      <vt:lpstr>Upcoming Events</vt:lpstr>
      <vt:lpstr>NASA Solar System Ambassador Program</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Johnson</dc:creator>
  <cp:lastModifiedBy>Charles Rimpo</cp:lastModifiedBy>
  <cp:revision>67</cp:revision>
  <dcterms:modified xsi:type="dcterms:W3CDTF">2017-09-23T20:17:18Z</dcterms:modified>
</cp:coreProperties>
</file>